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6858000" cx="9144000"/>
  <p:notesSz cx="6858000" cy="9144000"/>
  <p:embeddedFontLst>
    <p:embeddedFont>
      <p:font typeface="Arial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6" roundtripDataSignature="AMtx7mj+RajyzfiAWDDQKpTtRP5WYOK2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ArialBlack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938fd8b8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938fd8b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938fd8b83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0" name="Google Shape;33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1" name="Google Shape;34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7" name="Google Shape;35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4" name="Google Shape;36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4" name="Google Shape;37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2" name="Google Shape;3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0" name="Google Shape;40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Google Shape;4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7" name="Google Shape;40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4" name="Google Shape;41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2" name="Google Shape;42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4" name="Google Shape;43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Google Shape;4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2" name="Google Shape;44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3" name="Google Shape;45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1" name="Google Shape;46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2" name="Google Shape;47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9" name="Google Shape;47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8" name="Google Shape;48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08a48982d4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08a48982d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108a48982d4_0_5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6" name="Google Shape;2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7180" lvl="1" marL="914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/>
        </p:txBody>
      </p:sp>
      <p:sp>
        <p:nvSpPr>
          <p:cNvPr id="94" name="Google Shape;94;p6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 txBox="1"/>
          <p:nvPr>
            <p:ph type="ctrTitle"/>
          </p:nvPr>
        </p:nvSpPr>
        <p:spPr>
          <a:xfrm>
            <a:off x="685800" y="1828800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4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56" name="Google Shape;156;p4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62" name="Google Shape;162;p4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63" name="Google Shape;163;p4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8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78" name="Google Shape;178;p5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79" name="Google Shape;179;p5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80" name="Google Shape;180;p5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81" name="Google Shape;181;p5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87" name="Google Shape;187;p5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88" name="Google Shape;188;p5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94" name="Google Shape;194;p5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 rot="5400000">
            <a:off x="4731600" y="2175613"/>
            <a:ext cx="5853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 rot="5400000">
            <a:off x="540600" y="194413"/>
            <a:ext cx="5853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7180" lvl="1" marL="914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1" type="body"/>
          </p:nvPr>
        </p:nvSpPr>
        <p:spPr>
          <a:xfrm rot="5400000">
            <a:off x="2306700" y="-249300"/>
            <a:ext cx="4530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7180" lvl="1" marL="914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60" name="Google Shape;60;p5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rtl="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indent="-335280" lvl="1" marL="914400" rtl="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indent="-320039" lvl="2" marL="1371600" rtl="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/>
        </p:txBody>
      </p:sp>
      <p:sp>
        <p:nvSpPr>
          <p:cNvPr id="66" name="Google Shape;66;p5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67" name="Google Shape;67;p5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78" name="Google Shape;78;p5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304800" lvl="1" marL="9144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indent="-289560" lvl="3" marL="18288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89560" lvl="4" marL="22860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79" name="Google Shape;79;p5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80" name="Google Shape;80;p5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304800" lvl="1" marL="9144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indent="-289560" lvl="3" marL="18288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89560" lvl="4" marL="22860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rtl="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0"/>
          <p:cNvSpPr txBox="1"/>
          <p:nvPr>
            <p:ph idx="1" type="body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rtl="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20040" lvl="1" marL="914400" rtl="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04800" lvl="2" marL="13716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87" name="Google Shape;87;p60"/>
          <p:cNvSpPr txBox="1"/>
          <p:nvPr>
            <p:ph idx="2" type="body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rtl="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20040" lvl="1" marL="914400" rtl="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04800" lvl="2" marL="13716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88" name="Google Shape;88;p6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7"/>
          <p:cNvGrpSpPr/>
          <p:nvPr/>
        </p:nvGrpSpPr>
        <p:grpSpPr>
          <a:xfrm>
            <a:off x="0" y="0"/>
            <a:ext cx="9144000" cy="6934581"/>
            <a:chOff x="0" y="0"/>
            <a:chExt cx="5760" cy="4368"/>
          </a:xfrm>
        </p:grpSpPr>
        <p:sp>
          <p:nvSpPr>
            <p:cNvPr id="11" name="Google Shape;11;p37"/>
            <p:cNvSpPr/>
            <p:nvPr/>
          </p:nvSpPr>
          <p:spPr>
            <a:xfrm>
              <a:off x="0" y="2208"/>
              <a:ext cx="2515" cy="1970"/>
            </a:xfrm>
            <a:custGeom>
              <a:rect b="b" l="l" r="r" t="t"/>
              <a:pathLst>
                <a:path extrusionOk="0" h="1970" w="2515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7"/>
            <p:cNvSpPr/>
            <p:nvPr/>
          </p:nvSpPr>
          <p:spPr>
            <a:xfrm>
              <a:off x="0" y="2496"/>
              <a:ext cx="2112" cy="1603"/>
            </a:xfrm>
            <a:custGeom>
              <a:rect b="b" l="l" r="r" t="t"/>
              <a:pathLst>
                <a:path extrusionOk="0" h="1696" w="2123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7"/>
            <p:cNvSpPr/>
            <p:nvPr/>
          </p:nvSpPr>
          <p:spPr>
            <a:xfrm>
              <a:off x="2092" y="3233"/>
              <a:ext cx="3668" cy="943"/>
            </a:xfrm>
            <a:custGeom>
              <a:rect b="b" l="l" r="r" t="t"/>
              <a:pathLst>
                <a:path extrusionOk="0" h="943" w="3668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7"/>
            <p:cNvSpPr/>
            <p:nvPr/>
          </p:nvSpPr>
          <p:spPr>
            <a:xfrm>
              <a:off x="0" y="524"/>
              <a:ext cx="974" cy="1195"/>
            </a:xfrm>
            <a:custGeom>
              <a:rect b="b" l="l" r="r" t="t"/>
              <a:pathLst>
                <a:path extrusionOk="0" h="1192" w="969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7"/>
            <p:cNvSpPr/>
            <p:nvPr/>
          </p:nvSpPr>
          <p:spPr>
            <a:xfrm>
              <a:off x="3188" y="1"/>
              <a:ext cx="2570" cy="2266"/>
            </a:xfrm>
            <a:custGeom>
              <a:rect b="b" l="l" r="r" t="t"/>
              <a:pathLst>
                <a:path extrusionOk="0" h="2266" w="257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7"/>
            <p:cNvSpPr/>
            <p:nvPr/>
          </p:nvSpPr>
          <p:spPr>
            <a:xfrm>
              <a:off x="3525" y="1"/>
              <a:ext cx="2187" cy="1509"/>
            </a:xfrm>
            <a:custGeom>
              <a:rect b="b" l="l" r="r" t="t"/>
              <a:pathLst>
                <a:path extrusionOk="0" h="1505" w="2176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7"/>
            <p:cNvSpPr/>
            <p:nvPr/>
          </p:nvSpPr>
          <p:spPr>
            <a:xfrm>
              <a:off x="0" y="649"/>
              <a:ext cx="815" cy="806"/>
            </a:xfrm>
            <a:custGeom>
              <a:rect b="b" l="l" r="r" t="t"/>
              <a:pathLst>
                <a:path extrusionOk="0" h="804" w="813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7"/>
            <p:cNvSpPr/>
            <p:nvPr/>
          </p:nvSpPr>
          <p:spPr>
            <a:xfrm>
              <a:off x="0" y="1545"/>
              <a:ext cx="763" cy="107"/>
            </a:xfrm>
            <a:custGeom>
              <a:rect b="b" l="l" r="r" t="t"/>
              <a:pathLst>
                <a:path extrusionOk="0" h="107" w="759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7"/>
            <p:cNvSpPr/>
            <p:nvPr/>
          </p:nvSpPr>
          <p:spPr>
            <a:xfrm>
              <a:off x="2314" y="3431"/>
              <a:ext cx="3185" cy="745"/>
            </a:xfrm>
            <a:custGeom>
              <a:rect b="b" l="l" r="r" t="t"/>
              <a:pathLst>
                <a:path extrusionOk="0" h="743" w="3169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7"/>
            <p:cNvSpPr txBox="1"/>
            <p:nvPr/>
          </p:nvSpPr>
          <p:spPr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7"/>
            <p:cNvSpPr txBox="1"/>
            <p:nvPr/>
          </p:nvSpPr>
          <p:spPr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7"/>
            <p:cNvSpPr/>
            <p:nvPr/>
          </p:nvSpPr>
          <p:spPr>
            <a:xfrm>
              <a:off x="0" y="4032"/>
              <a:ext cx="5754" cy="288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7"/>
            <p:cNvSpPr/>
            <p:nvPr/>
          </p:nvSpPr>
          <p:spPr>
            <a:xfrm>
              <a:off x="0" y="4032"/>
              <a:ext cx="5754" cy="336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7"/>
            <p:cNvSpPr/>
            <p:nvPr/>
          </p:nvSpPr>
          <p:spPr>
            <a:xfrm>
              <a:off x="0" y="0"/>
              <a:ext cx="5754" cy="288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7"/>
            <p:cNvSpPr/>
            <p:nvPr/>
          </p:nvSpPr>
          <p:spPr>
            <a:xfrm>
              <a:off x="509" y="229"/>
              <a:ext cx="3188" cy="2024"/>
            </a:xfrm>
            <a:custGeom>
              <a:rect b="b" l="l" r="r" t="t"/>
              <a:pathLst>
                <a:path extrusionOk="0" h="2024" w="3188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7"/>
            <p:cNvSpPr/>
            <p:nvPr/>
          </p:nvSpPr>
          <p:spPr>
            <a:xfrm>
              <a:off x="1344" y="293"/>
              <a:ext cx="2144" cy="1787"/>
            </a:xfrm>
            <a:custGeom>
              <a:rect b="b" l="l" r="r" t="t"/>
              <a:pathLst>
                <a:path extrusionOk="0" h="1787" w="2144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7"/>
            <p:cNvSpPr/>
            <p:nvPr/>
          </p:nvSpPr>
          <p:spPr>
            <a:xfrm>
              <a:off x="2932" y="1728"/>
              <a:ext cx="2828" cy="2366"/>
            </a:xfrm>
            <a:custGeom>
              <a:rect b="b" l="l" r="r" t="t"/>
              <a:pathLst>
                <a:path extrusionOk="0" h="2366" w="2828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7"/>
            <p:cNvSpPr/>
            <p:nvPr/>
          </p:nvSpPr>
          <p:spPr>
            <a:xfrm>
              <a:off x="3160" y="1860"/>
              <a:ext cx="2164" cy="1935"/>
            </a:xfrm>
            <a:custGeom>
              <a:rect b="b" l="l" r="r" t="t"/>
              <a:pathLst>
                <a:path extrusionOk="0" h="1930" w="2153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9"/>
          <p:cNvGrpSpPr/>
          <p:nvPr/>
        </p:nvGrpSpPr>
        <p:grpSpPr>
          <a:xfrm>
            <a:off x="0" y="0"/>
            <a:ext cx="9144000" cy="6934581"/>
            <a:chOff x="0" y="0"/>
            <a:chExt cx="5760" cy="4368"/>
          </a:xfrm>
        </p:grpSpPr>
        <p:sp>
          <p:nvSpPr>
            <p:cNvPr id="99" name="Google Shape;99;p39"/>
            <p:cNvSpPr/>
            <p:nvPr/>
          </p:nvSpPr>
          <p:spPr>
            <a:xfrm>
              <a:off x="0" y="2208"/>
              <a:ext cx="2515" cy="1970"/>
            </a:xfrm>
            <a:custGeom>
              <a:rect b="b" l="l" r="r" t="t"/>
              <a:pathLst>
                <a:path extrusionOk="0" h="1970" w="2515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9"/>
            <p:cNvSpPr/>
            <p:nvPr/>
          </p:nvSpPr>
          <p:spPr>
            <a:xfrm>
              <a:off x="0" y="2496"/>
              <a:ext cx="2112" cy="1603"/>
            </a:xfrm>
            <a:custGeom>
              <a:rect b="b" l="l" r="r" t="t"/>
              <a:pathLst>
                <a:path extrusionOk="0" h="1696" w="2123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9"/>
            <p:cNvSpPr/>
            <p:nvPr/>
          </p:nvSpPr>
          <p:spPr>
            <a:xfrm>
              <a:off x="2092" y="3233"/>
              <a:ext cx="3668" cy="943"/>
            </a:xfrm>
            <a:custGeom>
              <a:rect b="b" l="l" r="r" t="t"/>
              <a:pathLst>
                <a:path extrusionOk="0" h="943" w="3668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9"/>
            <p:cNvSpPr/>
            <p:nvPr/>
          </p:nvSpPr>
          <p:spPr>
            <a:xfrm>
              <a:off x="0" y="524"/>
              <a:ext cx="974" cy="1195"/>
            </a:xfrm>
            <a:custGeom>
              <a:rect b="b" l="l" r="r" t="t"/>
              <a:pathLst>
                <a:path extrusionOk="0" h="1192" w="969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9"/>
            <p:cNvSpPr/>
            <p:nvPr/>
          </p:nvSpPr>
          <p:spPr>
            <a:xfrm>
              <a:off x="3188" y="1"/>
              <a:ext cx="2570" cy="2266"/>
            </a:xfrm>
            <a:custGeom>
              <a:rect b="b" l="l" r="r" t="t"/>
              <a:pathLst>
                <a:path extrusionOk="0" h="2266" w="257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9"/>
            <p:cNvSpPr/>
            <p:nvPr/>
          </p:nvSpPr>
          <p:spPr>
            <a:xfrm>
              <a:off x="3525" y="1"/>
              <a:ext cx="2187" cy="1509"/>
            </a:xfrm>
            <a:custGeom>
              <a:rect b="b" l="l" r="r" t="t"/>
              <a:pathLst>
                <a:path extrusionOk="0" h="1505" w="2176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9"/>
            <p:cNvSpPr/>
            <p:nvPr/>
          </p:nvSpPr>
          <p:spPr>
            <a:xfrm>
              <a:off x="0" y="649"/>
              <a:ext cx="815" cy="806"/>
            </a:xfrm>
            <a:custGeom>
              <a:rect b="b" l="l" r="r" t="t"/>
              <a:pathLst>
                <a:path extrusionOk="0" h="804" w="813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9"/>
            <p:cNvSpPr/>
            <p:nvPr/>
          </p:nvSpPr>
          <p:spPr>
            <a:xfrm>
              <a:off x="0" y="1545"/>
              <a:ext cx="763" cy="107"/>
            </a:xfrm>
            <a:custGeom>
              <a:rect b="b" l="l" r="r" t="t"/>
              <a:pathLst>
                <a:path extrusionOk="0" h="107" w="759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9"/>
            <p:cNvSpPr/>
            <p:nvPr/>
          </p:nvSpPr>
          <p:spPr>
            <a:xfrm>
              <a:off x="2314" y="3431"/>
              <a:ext cx="3185" cy="745"/>
            </a:xfrm>
            <a:custGeom>
              <a:rect b="b" l="l" r="r" t="t"/>
              <a:pathLst>
                <a:path extrusionOk="0" h="743" w="3169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9"/>
            <p:cNvSpPr txBox="1"/>
            <p:nvPr/>
          </p:nvSpPr>
          <p:spPr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9"/>
            <p:cNvSpPr txBox="1"/>
            <p:nvPr/>
          </p:nvSpPr>
          <p:spPr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9"/>
            <p:cNvSpPr/>
            <p:nvPr/>
          </p:nvSpPr>
          <p:spPr>
            <a:xfrm>
              <a:off x="0" y="4032"/>
              <a:ext cx="5754" cy="288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9"/>
            <p:cNvSpPr/>
            <p:nvPr/>
          </p:nvSpPr>
          <p:spPr>
            <a:xfrm>
              <a:off x="0" y="4032"/>
              <a:ext cx="5754" cy="336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9"/>
            <p:cNvSpPr/>
            <p:nvPr/>
          </p:nvSpPr>
          <p:spPr>
            <a:xfrm>
              <a:off x="0" y="0"/>
              <a:ext cx="5754" cy="288"/>
            </a:xfrm>
            <a:custGeom>
              <a:rect b="b" l="l" r="r" t="t"/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9"/>
            <p:cNvSpPr/>
            <p:nvPr/>
          </p:nvSpPr>
          <p:spPr>
            <a:xfrm>
              <a:off x="509" y="229"/>
              <a:ext cx="3188" cy="2024"/>
            </a:xfrm>
            <a:custGeom>
              <a:rect b="b" l="l" r="r" t="t"/>
              <a:pathLst>
                <a:path extrusionOk="0" h="2024" w="3188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9"/>
            <p:cNvSpPr/>
            <p:nvPr/>
          </p:nvSpPr>
          <p:spPr>
            <a:xfrm>
              <a:off x="1344" y="293"/>
              <a:ext cx="2144" cy="1787"/>
            </a:xfrm>
            <a:custGeom>
              <a:rect b="b" l="l" r="r" t="t"/>
              <a:pathLst>
                <a:path extrusionOk="0" h="1787" w="2144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9"/>
            <p:cNvSpPr/>
            <p:nvPr/>
          </p:nvSpPr>
          <p:spPr>
            <a:xfrm>
              <a:off x="2932" y="1728"/>
              <a:ext cx="2828" cy="2366"/>
            </a:xfrm>
            <a:custGeom>
              <a:rect b="b" l="l" r="r" t="t"/>
              <a:pathLst>
                <a:path extrusionOk="0" h="2366" w="2828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9"/>
            <p:cNvSpPr/>
            <p:nvPr/>
          </p:nvSpPr>
          <p:spPr>
            <a:xfrm>
              <a:off x="3160" y="1860"/>
              <a:ext cx="2164" cy="1935"/>
            </a:xfrm>
            <a:custGeom>
              <a:rect b="b" l="l" r="r" t="t"/>
              <a:pathLst>
                <a:path extrusionOk="0" h="1930" w="2153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4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4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1.jpg"/><Relationship Id="rId5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38fd8b83_0_0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G.Swapna</a:t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Lecturer in Botany </a:t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SRR &amp; CVR GDC </a:t>
            </a:r>
            <a:endParaRPr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Vijayawada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/>
          <p:nvPr>
            <p:ph idx="1" type="body"/>
          </p:nvPr>
        </p:nvSpPr>
        <p:spPr>
          <a:xfrm>
            <a:off x="0" y="0"/>
            <a:ext cx="9144000" cy="612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■"/>
            </a:pPr>
            <a:r>
              <a:rPr b="1" i="0" lang="en-US" sz="6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cell contains a pair of nuclei (n + n) constituting a dikaryon.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■"/>
            </a:pPr>
            <a:r>
              <a:rPr b="1" i="0" lang="en-US" sz="6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obtain nutrition haplophase phase develop haustoria.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US" sz="60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Uredineal Stage: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hyphae of the dikaryotic mycelium - aggregate near the surface of the infected organ to form a hyphal mass known as Ureida.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/>
          <p:nvPr>
            <p:ph idx="1" type="body"/>
          </p:nvPr>
        </p:nvSpPr>
        <p:spPr>
          <a:xfrm>
            <a:off x="0" y="228600"/>
            <a:ext cx="89916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60"/>
              <a:buFont typeface="Noto Sans Symbols"/>
              <a:buChar char="■"/>
            </a:pPr>
            <a:r>
              <a:rPr b="1" i="0" lang="en-US" sz="4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tip of each hyphae swells to form a single binucleate oval uredospore formed in a group.  uredinium or uredosorus.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hlink"/>
              </a:buClr>
              <a:buSzPts val="2760"/>
              <a:buFont typeface="Noto Sans Symbols"/>
              <a:buChar char="■"/>
            </a:pPr>
            <a:r>
              <a:rPr b="1" i="0" lang="en-US" sz="4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exert pressure on the epidermis, finally ruptured in form of slits through which rusty coloured Uredospores are seen.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thumb/6/66/Stem_rust_close_up.jpg/250px-Stem_rust_close_up.jpg" id="284" name="Google Shape;28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516062"/>
            <a:ext cx="6324600" cy="4198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logy.ed.ac.uk/research/groups/jdeacon/microbes/pgram2.jpg" id="285" name="Google Shape;2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15000"/>
            <a:ext cx="9144000" cy="1173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-graphic_puccinia2r" id="286" name="Google Shape;286;p12"/>
          <p:cNvPicPr preferRelativeResize="0"/>
          <p:nvPr/>
        </p:nvPicPr>
        <p:blipFill rotWithShape="1">
          <a:blip r:embed="rId5">
            <a:alphaModFix/>
          </a:blip>
          <a:srcRect b="0" l="81944" r="1388" t="0"/>
          <a:stretch/>
        </p:blipFill>
        <p:spPr>
          <a:xfrm>
            <a:off x="174625" y="2701925"/>
            <a:ext cx="2035175" cy="22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2"/>
          <p:cNvSpPr/>
          <p:nvPr/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993300"/>
                </a:solidFill>
                <a:latin typeface="Impact"/>
              </a:rPr>
              <a:t>Puccinia- Rust diseases Uredosporangium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 txBox="1"/>
          <p:nvPr>
            <p:ph type="title"/>
          </p:nvPr>
        </p:nvSpPr>
        <p:spPr>
          <a:xfrm>
            <a:off x="3124200" y="5334000"/>
            <a:ext cx="6019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Arial Black"/>
              <a:buNone/>
            </a:pPr>
            <a:r>
              <a:rPr b="1" i="0" lang="en-US" sz="4800" u="none">
                <a:solidFill>
                  <a:srgbClr val="800000"/>
                </a:solidFill>
                <a:latin typeface="Arial Black"/>
                <a:ea typeface="Arial Black"/>
                <a:cs typeface="Arial Black"/>
                <a:sym typeface="Arial Black"/>
              </a:rPr>
              <a:t>Puccinia Uredo- sporangium</a:t>
            </a:r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6858000" y="4267200"/>
            <a:ext cx="2114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  <p:cxnSp>
        <p:nvCxnSpPr>
          <p:cNvPr id="296" name="Google Shape;296;p13"/>
          <p:cNvCxnSpPr/>
          <p:nvPr/>
        </p:nvCxnSpPr>
        <p:spPr>
          <a:xfrm rot="10800000">
            <a:off x="7543800" y="3886200"/>
            <a:ext cx="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97" name="Google Shape;297;p13"/>
          <p:cNvSpPr txBox="1"/>
          <p:nvPr/>
        </p:nvSpPr>
        <p:spPr>
          <a:xfrm>
            <a:off x="4953000" y="0"/>
            <a:ext cx="2571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Uredospore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>
            <p:ph type="title"/>
          </p:nvPr>
        </p:nvSpPr>
        <p:spPr>
          <a:xfrm>
            <a:off x="0" y="274637"/>
            <a:ext cx="3810000" cy="292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Arial"/>
              <a:buNone/>
            </a:pPr>
            <a:r>
              <a:rPr b="1" i="1" lang="en-US" sz="48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Puccinia</a:t>
            </a:r>
            <a:r>
              <a:rPr b="1" i="0" lang="en-US" sz="48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Uredo-sporangium-Wheat</a:t>
            </a:r>
            <a:endParaRPr/>
          </a:p>
        </p:txBody>
      </p:sp>
      <p:pic>
        <p:nvPicPr>
          <p:cNvPr descr="http://www.biology.ed.ac.uk/research/groups/jdeacon/microbes/pgram3_2.jpg" id="304" name="Google Shape;30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6772" l="36363" r="0" t="0"/>
          <a:stretch/>
        </p:blipFill>
        <p:spPr>
          <a:xfrm>
            <a:off x="0" y="3676650"/>
            <a:ext cx="50292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otany.hawaii.edu/faculty/wong/Bot201/Basidiomycota/Uredinomycetes/uredium.jpg" id="305" name="Google Shape;3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/>
          <p:nvPr>
            <p:ph type="title"/>
          </p:nvPr>
        </p:nvSpPr>
        <p:spPr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Uredospore</a:t>
            </a:r>
            <a: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 stalked, unicellular oval, binucleate structures, rusty red in colour.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http://www.dipbot.unict.it/sistematica/Immagini/16004.JPG" id="312" name="Google Shape;31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0"/>
            <a:ext cx="48799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15"/>
          <p:cNvCxnSpPr/>
          <p:nvPr/>
        </p:nvCxnSpPr>
        <p:spPr>
          <a:xfrm>
            <a:off x="3886200" y="914400"/>
            <a:ext cx="152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US" sz="60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Telial Stage: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in growing season, Uredospores are metamorphoses into Telutospores in the same Uredosori.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Uredosori is known as Telutosori.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Telutospores are dark brown or black in colour.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 txBox="1"/>
          <p:nvPr>
            <p:ph type="title"/>
          </p:nvPr>
        </p:nvSpPr>
        <p:spPr>
          <a:xfrm>
            <a:off x="4572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III: Telia bearing teliospores (n+n&gt;2n)</a:t>
            </a:r>
            <a:endParaRPr/>
          </a:p>
        </p:txBody>
      </p:sp>
      <p:pic>
        <p:nvPicPr>
          <p:cNvPr id="326" name="Google Shape;32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00200"/>
            <a:ext cx="32004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dipbot.unict.it/sistematica/Immagini/16005.JPG" id="327" name="Google Shape;327;p17"/>
          <p:cNvPicPr preferRelativeResize="0"/>
          <p:nvPr/>
        </p:nvPicPr>
        <p:blipFill rotWithShape="1">
          <a:blip r:embed="rId4">
            <a:alphaModFix/>
          </a:blip>
          <a:srcRect b="0" l="0" r="0" t="14845"/>
          <a:stretch/>
        </p:blipFill>
        <p:spPr>
          <a:xfrm>
            <a:off x="4800600" y="1600200"/>
            <a:ext cx="3998912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/>
          <p:nvPr>
            <p:ph type="title"/>
          </p:nvPr>
        </p:nvSpPr>
        <p:spPr>
          <a:xfrm>
            <a:off x="4648200" y="274637"/>
            <a:ext cx="4495800" cy="193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1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</a:t>
            </a: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Teluto sporangium</a:t>
            </a:r>
            <a:endParaRPr/>
          </a:p>
        </p:txBody>
      </p:sp>
      <p:pic>
        <p:nvPicPr>
          <p:cNvPr descr="http://www.biology.ed.ac.uk/research/groups/jdeacon/microbes/pgram3_2.jpg" id="334" name="Google Shape;33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6181" r="-222" t="53488"/>
          <a:stretch/>
        </p:blipFill>
        <p:spPr>
          <a:xfrm>
            <a:off x="0" y="19050"/>
            <a:ext cx="4495800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 rotWithShape="1">
          <a:blip r:embed="rId4">
            <a:alphaModFix/>
          </a:blip>
          <a:srcRect b="12263" l="0" r="0" t="0"/>
          <a:stretch/>
        </p:blipFill>
        <p:spPr>
          <a:xfrm>
            <a:off x="3429000" y="2508250"/>
            <a:ext cx="5715000" cy="43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8"/>
          <p:cNvCxnSpPr/>
          <p:nvPr/>
        </p:nvCxnSpPr>
        <p:spPr>
          <a:xfrm rot="10800000">
            <a:off x="3429000" y="1371600"/>
            <a:ext cx="16002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37" name="Google Shape;337;p18"/>
          <p:cNvSpPr txBox="1"/>
          <p:nvPr/>
        </p:nvSpPr>
        <p:spPr>
          <a:xfrm>
            <a:off x="95250" y="3962400"/>
            <a:ext cx="33337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Telutospores</a:t>
            </a:r>
            <a:endParaRPr/>
          </a:p>
        </p:txBody>
      </p:sp>
      <p:cxnSp>
        <p:nvCxnSpPr>
          <p:cNvPr id="338" name="Google Shape;338;p18"/>
          <p:cNvCxnSpPr/>
          <p:nvPr/>
        </p:nvCxnSpPr>
        <p:spPr>
          <a:xfrm>
            <a:off x="3276600" y="4419600"/>
            <a:ext cx="1752600" cy="0"/>
          </a:xfrm>
          <a:prstGeom prst="straightConnector1">
            <a:avLst/>
          </a:prstGeom>
          <a:noFill/>
          <a:ln cap="flat" cmpd="sng" w="76200">
            <a:solidFill>
              <a:srgbClr val="00FFFF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>
            <p:ph idx="1" type="body"/>
          </p:nvPr>
        </p:nvSpPr>
        <p:spPr>
          <a:xfrm>
            <a:off x="381000" y="1676400"/>
            <a:ext cx="8763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8925" lvl="0" marL="288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Kingdom: Mycota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Division: Eumycota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Subdivision: 							Basidiomycotina</a:t>
            </a:r>
            <a:endParaRPr/>
          </a:p>
        </p:txBody>
      </p:sp>
      <p:sp>
        <p:nvSpPr>
          <p:cNvPr id="215" name="Google Shape;215;p1"/>
          <p:cNvSpPr/>
          <p:nvPr/>
        </p:nvSpPr>
        <p:spPr>
          <a:xfrm>
            <a:off x="914400" y="228600"/>
            <a:ext cx="7086600" cy="990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 Black"/>
              </a:rPr>
              <a:t>PUCCINIA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>
            <p:ph type="title"/>
          </p:nvPr>
        </p:nvSpPr>
        <p:spPr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Telutospores </a:t>
            </a: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brown or black in colour. stalked, two celled, spindle shaped.</a:t>
            </a:r>
            <a:b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wall is thick, black and smooth.</a:t>
            </a:r>
            <a:r>
              <a:rPr b="1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pic>
        <p:nvPicPr>
          <p:cNvPr descr="http://www.apsnet.org/online/Archive/2006/PucciniaGraminis.jpg" id="345" name="Google Shape;34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2622" r="3224" t="0"/>
          <a:stretch/>
        </p:blipFill>
        <p:spPr>
          <a:xfrm rot="-5400000">
            <a:off x="3385343" y="1124743"/>
            <a:ext cx="685800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/>
          <p:nvPr>
            <p:ph type="title"/>
          </p:nvPr>
        </p:nvSpPr>
        <p:spPr>
          <a:xfrm>
            <a:off x="4572000" y="274637"/>
            <a:ext cx="41148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 teluto spores</a:t>
            </a:r>
            <a:endParaRPr/>
          </a:p>
        </p:txBody>
      </p:sp>
      <p:pic>
        <p:nvPicPr>
          <p:cNvPr descr="http://www.bspp.org.uk/publications/molecular-plant-pathology/pathprofiles/images/pathprofile44-1.gif" id="352" name="Google Shape;35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7321" l="49288" r="0" t="21777"/>
          <a:stretch/>
        </p:blipFill>
        <p:spPr>
          <a:xfrm>
            <a:off x="4267200" y="0"/>
            <a:ext cx="4876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_008 Puccinia graminis from Agropyron scabrum, Australia" id="353" name="Google Shape;353;p20"/>
          <p:cNvPicPr preferRelativeResize="0"/>
          <p:nvPr/>
        </p:nvPicPr>
        <p:blipFill rotWithShape="1">
          <a:blip r:embed="rId4">
            <a:alphaModFix/>
          </a:blip>
          <a:srcRect b="19036" l="19390" r="15986" t="12313"/>
          <a:stretch/>
        </p:blipFill>
        <p:spPr>
          <a:xfrm>
            <a:off x="0" y="0"/>
            <a:ext cx="42672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0"/>
          <p:cNvSpPr txBox="1"/>
          <p:nvPr/>
        </p:nvSpPr>
        <p:spPr>
          <a:xfrm>
            <a:off x="0" y="3048000"/>
            <a:ext cx="9144000" cy="374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1682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Char char="•"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cell has two nuclei (one plus strain and the other of minus strain). </a:t>
            </a:r>
            <a:endParaRPr/>
          </a:p>
          <a:p>
            <a:pPr indent="-254000" lvl="0" marL="1682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Char char="•"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stage on primary host</a:t>
            </a:r>
            <a:endParaRPr/>
          </a:p>
          <a:p>
            <a:pPr indent="-254000" lvl="0" marL="1682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Char char="•"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Telutospore matures, the nuclei in each cell fuse to form a diploid nucleus (Kayogamy) (2N).</a:t>
            </a: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/>
          <p:nvPr>
            <p:ph type="title"/>
          </p:nvPr>
        </p:nvSpPr>
        <p:spPr>
          <a:xfrm>
            <a:off x="0" y="277812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Germination of Teluto spore</a:t>
            </a:r>
            <a:endParaRPr/>
          </a:p>
        </p:txBody>
      </p:sp>
      <p:sp>
        <p:nvSpPr>
          <p:cNvPr id="361" name="Google Shape;361;p21"/>
          <p:cNvSpPr txBox="1"/>
          <p:nvPr>
            <p:ph idx="1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Soil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Favourable condition- Proper Temperature, Moisture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Germination of Teluto spore- germination tube - Epibasidium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/>
          <p:nvPr>
            <p:ph type="title"/>
          </p:nvPr>
        </p:nvSpPr>
        <p:spPr>
          <a:xfrm>
            <a:off x="152400" y="274637"/>
            <a:ext cx="87630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 Black"/>
              <a:buNone/>
            </a:pPr>
            <a:r>
              <a:rPr b="0" i="0" lang="en-US" sz="48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Germination of Teliospore</a:t>
            </a:r>
            <a:endParaRPr/>
          </a:p>
        </p:txBody>
      </p:sp>
      <p:pic>
        <p:nvPicPr>
          <p:cNvPr id="368" name="Google Shape;36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514600"/>
            <a:ext cx="8686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2590800" y="2514600"/>
            <a:ext cx="3689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Germination tube</a:t>
            </a:r>
            <a:endParaRPr/>
          </a:p>
        </p:txBody>
      </p:sp>
      <p:cxnSp>
        <p:nvCxnSpPr>
          <p:cNvPr id="370" name="Google Shape;370;p22"/>
          <p:cNvCxnSpPr/>
          <p:nvPr/>
        </p:nvCxnSpPr>
        <p:spPr>
          <a:xfrm>
            <a:off x="4191000" y="3124200"/>
            <a:ext cx="0" cy="1676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71" name="Google Shape;371;p22"/>
          <p:cNvSpPr/>
          <p:nvPr/>
        </p:nvSpPr>
        <p:spPr>
          <a:xfrm>
            <a:off x="3429000" y="4648200"/>
            <a:ext cx="1524000" cy="1371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Germinated Teluto spore and formation of Basidium &amp; Basidio spores</a:t>
            </a:r>
            <a:endParaRPr/>
          </a:p>
        </p:txBody>
      </p:sp>
      <p:pic>
        <p:nvPicPr>
          <p:cNvPr descr="http://www.botany.hawaii.edu/faculty/wong/Bot201/Basidiomycota/Uredinomycetes/Puccinia_Basidia.jpg" id="378" name="Google Shape;37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128" r="3846" t="0"/>
          <a:stretch/>
        </p:blipFill>
        <p:spPr>
          <a:xfrm rot="-5400000">
            <a:off x="-476250" y="2000250"/>
            <a:ext cx="541020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otany.hawaii.edu/faculty/wong/Bot201/Basidiomycota/Uredinomycetes/Puccinia_Basidia.jpg" id="379" name="Google Shape;379;p23"/>
          <p:cNvPicPr preferRelativeResize="0"/>
          <p:nvPr/>
        </p:nvPicPr>
        <p:blipFill rotWithShape="1">
          <a:blip r:embed="rId4">
            <a:alphaModFix/>
          </a:blip>
          <a:srcRect b="0" l="29230" r="4856" t="36923"/>
          <a:stretch/>
        </p:blipFill>
        <p:spPr>
          <a:xfrm rot="-5400000">
            <a:off x="4076700" y="1866900"/>
            <a:ext cx="5410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3352800" y="2895600"/>
            <a:ext cx="2901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Epibasidium</a:t>
            </a:r>
            <a:endParaRPr/>
          </a:p>
        </p:txBody>
      </p:sp>
      <p:cxnSp>
        <p:nvCxnSpPr>
          <p:cNvPr id="381" name="Google Shape;381;p23"/>
          <p:cNvCxnSpPr/>
          <p:nvPr/>
        </p:nvCxnSpPr>
        <p:spPr>
          <a:xfrm>
            <a:off x="6019800" y="3276600"/>
            <a:ext cx="304800" cy="152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82" name="Google Shape;382;p23"/>
          <p:cNvCxnSpPr/>
          <p:nvPr/>
        </p:nvCxnSpPr>
        <p:spPr>
          <a:xfrm rot="10800000">
            <a:off x="4267200" y="1752600"/>
            <a:ext cx="8382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83" name="Google Shape;383;p23"/>
          <p:cNvSpPr txBox="1"/>
          <p:nvPr/>
        </p:nvSpPr>
        <p:spPr>
          <a:xfrm>
            <a:off x="5105400" y="1338262"/>
            <a:ext cx="32067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Basidio spore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(+) Or (-)</a:t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457200" y="2073275"/>
            <a:ext cx="22828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Sterigmata</a:t>
            </a:r>
            <a:endParaRPr/>
          </a:p>
        </p:txBody>
      </p:sp>
      <p:cxnSp>
        <p:nvCxnSpPr>
          <p:cNvPr id="385" name="Google Shape;385;p23"/>
          <p:cNvCxnSpPr/>
          <p:nvPr/>
        </p:nvCxnSpPr>
        <p:spPr>
          <a:xfrm>
            <a:off x="2514600" y="2590800"/>
            <a:ext cx="533400" cy="1524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86" name="Google Shape;386;p23"/>
          <p:cNvSpPr txBox="1"/>
          <p:nvPr/>
        </p:nvSpPr>
        <p:spPr>
          <a:xfrm>
            <a:off x="2971800" y="4087812"/>
            <a:ext cx="26368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Hypobasidium</a:t>
            </a:r>
            <a:endParaRPr/>
          </a:p>
        </p:txBody>
      </p:sp>
      <p:cxnSp>
        <p:nvCxnSpPr>
          <p:cNvPr id="387" name="Google Shape;387;p23"/>
          <p:cNvCxnSpPr/>
          <p:nvPr/>
        </p:nvCxnSpPr>
        <p:spPr>
          <a:xfrm>
            <a:off x="5105400" y="4572000"/>
            <a:ext cx="381000" cy="152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88" name="Google Shape;388;p23"/>
          <p:cNvSpPr txBox="1"/>
          <p:nvPr/>
        </p:nvSpPr>
        <p:spPr>
          <a:xfrm>
            <a:off x="7010400" y="3916362"/>
            <a:ext cx="20113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Basidium</a:t>
            </a:r>
            <a:endParaRPr/>
          </a:p>
        </p:txBody>
      </p:sp>
      <p:cxnSp>
        <p:nvCxnSpPr>
          <p:cNvPr id="389" name="Google Shape;389;p23"/>
          <p:cNvCxnSpPr/>
          <p:nvPr/>
        </p:nvCxnSpPr>
        <p:spPr>
          <a:xfrm rot="10800000">
            <a:off x="8001000" y="3276600"/>
            <a:ext cx="228600" cy="685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"/>
          <p:cNvSpPr txBox="1"/>
          <p:nvPr>
            <p:ph type="title"/>
          </p:nvPr>
        </p:nvSpPr>
        <p:spPr>
          <a:xfrm>
            <a:off x="4495800" y="228600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Basidiospores</a:t>
            </a:r>
            <a:b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(+ and -)</a:t>
            </a:r>
            <a:endParaRPr/>
          </a:p>
        </p:txBody>
      </p:sp>
      <p:pic>
        <p:nvPicPr>
          <p:cNvPr descr="botun03C" id="396" name="Google Shape;39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901" l="13842" r="65861" t="19046"/>
          <a:stretch/>
        </p:blipFill>
        <p:spPr>
          <a:xfrm>
            <a:off x="130175" y="152400"/>
            <a:ext cx="3984625" cy="650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4"/>
          <p:cNvSpPr txBox="1"/>
          <p:nvPr/>
        </p:nvSpPr>
        <p:spPr>
          <a:xfrm>
            <a:off x="4343400" y="1828800"/>
            <a:ext cx="4800600" cy="374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Basidiospores germinate on upper epidermis of  Barberry leaf and produce Pycniosporangium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Arial Black"/>
              <a:buNone/>
            </a:pPr>
            <a:r>
              <a:rPr b="1" i="0" lang="en-US" sz="540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Stages of Puccinia on Barberry leaf</a:t>
            </a:r>
            <a:endParaRPr/>
          </a:p>
        </p:txBody>
      </p:sp>
      <p:sp>
        <p:nvSpPr>
          <p:cNvPr id="404" name="Google Shape;404;p25"/>
          <p:cNvSpPr txBox="1"/>
          <p:nvPr>
            <p:ph idx="1" type="body"/>
          </p:nvPr>
        </p:nvSpPr>
        <p:spPr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Pycniospores stage:</a:t>
            </a: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upper epidermis with +ve  and – ve basidiospores (Sexual reproduction) (Plasmogamy)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Aecidiospore stage</a:t>
            </a: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On lower epidermis, Binucleate Aecidiospore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/>
          <p:nvPr>
            <p:ph type="title"/>
          </p:nvPr>
        </p:nvSpPr>
        <p:spPr>
          <a:xfrm>
            <a:off x="457200" y="274637"/>
            <a:ext cx="84582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 of </a:t>
            </a:r>
            <a:r>
              <a:rPr b="1" i="1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</a:t>
            </a: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Barberry leaf Lower and Upper sides</a:t>
            </a:r>
            <a:r>
              <a:rPr b="1" i="0" lang="en-US" sz="4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descr="http://www.bspp.org.uk/publications/molecular-plant-pathology/pathprofiles/images/pathprofile44-1.gif" id="411" name="Google Shape;41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75640"/>
          <a:stretch/>
        </p:blipFill>
        <p:spPr>
          <a:xfrm>
            <a:off x="0" y="1981200"/>
            <a:ext cx="91440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1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 Pycnium</a:t>
            </a: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Upper epidermis</a:t>
            </a:r>
            <a:endParaRPr/>
          </a:p>
        </p:txBody>
      </p:sp>
      <p:pic>
        <p:nvPicPr>
          <p:cNvPr descr="http://www.biology.ed.ac.uk/research/groups/jdeacon/microbes/pgram4.jpg" id="418" name="Google Shape;41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579" r="51635" t="48509"/>
          <a:stretch/>
        </p:blipFill>
        <p:spPr>
          <a:xfrm rot="-5400000">
            <a:off x="4148137" y="1681162"/>
            <a:ext cx="5410200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logy.ed.ac.uk/research/groups/jdeacon/microbes/pgram4.jpg" id="419" name="Google Shape;419;p27"/>
          <p:cNvPicPr preferRelativeResize="0"/>
          <p:nvPr/>
        </p:nvPicPr>
        <p:blipFill rotWithShape="1">
          <a:blip r:embed="rId4">
            <a:alphaModFix/>
          </a:blip>
          <a:srcRect b="52304" l="4405" r="50919" t="0"/>
          <a:stretch/>
        </p:blipFill>
        <p:spPr>
          <a:xfrm rot="-5400000">
            <a:off x="-466725" y="1708150"/>
            <a:ext cx="533400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Receptive hyphae  and Spermatia</a:t>
            </a:r>
            <a:endParaRPr/>
          </a:p>
        </p:txBody>
      </p:sp>
      <p:pic>
        <p:nvPicPr>
          <p:cNvPr descr="botun03D" id="426" name="Google Shape;42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0149" l="44677" r="9181" t="11205"/>
          <a:stretch/>
        </p:blipFill>
        <p:spPr>
          <a:xfrm>
            <a:off x="76200" y="1965325"/>
            <a:ext cx="8991600" cy="491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 txBox="1"/>
          <p:nvPr/>
        </p:nvSpPr>
        <p:spPr>
          <a:xfrm>
            <a:off x="762000" y="1447800"/>
            <a:ext cx="21478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Spermatia</a:t>
            </a:r>
            <a:endParaRPr/>
          </a:p>
        </p:txBody>
      </p:sp>
      <p:cxnSp>
        <p:nvCxnSpPr>
          <p:cNvPr id="428" name="Google Shape;428;p28"/>
          <p:cNvCxnSpPr/>
          <p:nvPr/>
        </p:nvCxnSpPr>
        <p:spPr>
          <a:xfrm flipH="1">
            <a:off x="6172200" y="1905000"/>
            <a:ext cx="914400" cy="1219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29" name="Google Shape;429;p28"/>
          <p:cNvSpPr txBox="1"/>
          <p:nvPr/>
        </p:nvSpPr>
        <p:spPr>
          <a:xfrm>
            <a:off x="5334000" y="1401762"/>
            <a:ext cx="3632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Receptive hyphae</a:t>
            </a:r>
            <a:endParaRPr/>
          </a:p>
        </p:txBody>
      </p:sp>
      <p:cxnSp>
        <p:nvCxnSpPr>
          <p:cNvPr id="430" name="Google Shape;430;p28"/>
          <p:cNvCxnSpPr/>
          <p:nvPr/>
        </p:nvCxnSpPr>
        <p:spPr>
          <a:xfrm>
            <a:off x="1600200" y="1905000"/>
            <a:ext cx="685800" cy="2133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31" name="Google Shape;431;p28"/>
          <p:cNvCxnSpPr/>
          <p:nvPr/>
        </p:nvCxnSpPr>
        <p:spPr>
          <a:xfrm>
            <a:off x="1600200" y="1981200"/>
            <a:ext cx="838200" cy="1981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/>
          <p:nvPr>
            <p:ph idx="1" type="body"/>
          </p:nvPr>
        </p:nvSpPr>
        <p:spPr>
          <a:xfrm>
            <a:off x="914400" y="762000"/>
            <a:ext cx="7848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Class: Teliomycetes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Order: Uredinales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 Pucciniaceae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Genus: Puccinia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Char char="■"/>
            </a:pPr>
            <a:r>
              <a:rPr b="1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Species : graminis</a:t>
            </a:r>
            <a:endParaRPr/>
          </a:p>
          <a:p>
            <a:pPr indent="-137159" lvl="0" marL="342900" rtl="0" algn="l">
              <a:spcBef>
                <a:spcPts val="1080"/>
              </a:spcBef>
              <a:spcAft>
                <a:spcPts val="0"/>
              </a:spcAft>
              <a:buSzPts val="3240"/>
              <a:buNone/>
            </a:pPr>
            <a:r>
              <a:t/>
            </a:r>
            <a:endParaRPr b="1" i="0" sz="5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9"/>
          <p:cNvSpPr txBox="1"/>
          <p:nvPr>
            <p:ph type="title"/>
          </p:nvPr>
        </p:nvSpPr>
        <p:spPr>
          <a:xfrm>
            <a:off x="0" y="1341437"/>
            <a:ext cx="2667000" cy="513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Develop-ment of Aecidiosporangium</a:t>
            </a:r>
            <a:endParaRPr/>
          </a:p>
        </p:txBody>
      </p:sp>
      <p:pic>
        <p:nvPicPr>
          <p:cNvPr descr="botun03D" id="438" name="Google Shape;43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5647" l="42683" r="9181" t="11206"/>
          <a:stretch/>
        </p:blipFill>
        <p:spPr>
          <a:xfrm>
            <a:off x="2743200" y="990600"/>
            <a:ext cx="6316662" cy="556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29"/>
          <p:cNvCxnSpPr/>
          <p:nvPr/>
        </p:nvCxnSpPr>
        <p:spPr>
          <a:xfrm>
            <a:off x="2438400" y="3810000"/>
            <a:ext cx="3200400" cy="838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/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I: Aecia bearing</a:t>
            </a:r>
            <a:b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aeciospores (n+n)</a:t>
            </a:r>
            <a:endParaRPr/>
          </a:p>
        </p:txBody>
      </p:sp>
      <p:grpSp>
        <p:nvGrpSpPr>
          <p:cNvPr id="446" name="Google Shape;446;p30"/>
          <p:cNvGrpSpPr/>
          <p:nvPr/>
        </p:nvGrpSpPr>
        <p:grpSpPr>
          <a:xfrm>
            <a:off x="0" y="1447800"/>
            <a:ext cx="9144000" cy="5410200"/>
            <a:chOff x="480" y="912"/>
            <a:chExt cx="4512" cy="2304"/>
          </a:xfrm>
        </p:grpSpPr>
        <p:pic>
          <p:nvPicPr>
            <p:cNvPr id="447" name="Google Shape;447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0" y="912"/>
              <a:ext cx="1581" cy="2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64" y="912"/>
              <a:ext cx="2805" cy="2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76" y="1972"/>
              <a:ext cx="1616" cy="1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84" y="912"/>
              <a:ext cx="1608" cy="1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/>
          <p:nvPr>
            <p:ph type="title"/>
          </p:nvPr>
        </p:nvSpPr>
        <p:spPr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16827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Char char="•"/>
            </a:pPr>
            <a:r>
              <a:rPr b="1" i="1" lang="en-US" sz="36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</a:t>
            </a:r>
            <a:r>
              <a:rPr b="1" i="0" lang="en-US" sz="36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Aecio sporangium on lower epidermis</a:t>
            </a:r>
            <a:r>
              <a:rPr b="1" i="0" lang="en-US" sz="36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aeciospores infect primary host.</a:t>
            </a:r>
            <a:b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Aeciospores produced on alternate host (e.g.,Barberry) infect primary host (e.g., grasses)</a:t>
            </a:r>
            <a:endParaRPr/>
          </a:p>
        </p:txBody>
      </p:sp>
      <p:pic>
        <p:nvPicPr>
          <p:cNvPr descr="http://www.biology.ed.ac.uk/research/groups/jdeacon/microbes/pgram4.jpg" id="457" name="Google Shape;45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0381" r="4205" t="49255"/>
          <a:stretch/>
        </p:blipFill>
        <p:spPr>
          <a:xfrm>
            <a:off x="4800600" y="3124200"/>
            <a:ext cx="4114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logy.ed.ac.uk/research/groups/jdeacon/microbes/pgram4.jpg" id="458" name="Google Shape;458;p31"/>
          <p:cNvPicPr preferRelativeResize="0"/>
          <p:nvPr/>
        </p:nvPicPr>
        <p:blipFill rotWithShape="1">
          <a:blip r:embed="rId3">
            <a:alphaModFix/>
          </a:blip>
          <a:srcRect b="52304" l="56369" r="0" t="0"/>
          <a:stretch/>
        </p:blipFill>
        <p:spPr>
          <a:xfrm>
            <a:off x="228600" y="3124200"/>
            <a:ext cx="4114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pe28.jpg (109036 bytes)" id="464" name="Google Shape;4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850" y="0"/>
            <a:ext cx="4629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2"/>
          <p:cNvSpPr txBox="1"/>
          <p:nvPr>
            <p:ph idx="1" type="body"/>
          </p:nvPr>
        </p:nvSpPr>
        <p:spPr>
          <a:xfrm>
            <a:off x="0" y="1524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■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Aeciospores- round, yellowish red, Unicellular, binucleate, thick walled, 6 germ pores.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■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Germinate on wheat plant.</a:t>
            </a:r>
            <a:endParaRPr/>
          </a:p>
        </p:txBody>
      </p:sp>
      <p:sp>
        <p:nvSpPr>
          <p:cNvPr id="466" name="Google Shape;466;p32"/>
          <p:cNvSpPr txBox="1"/>
          <p:nvPr/>
        </p:nvSpPr>
        <p:spPr>
          <a:xfrm>
            <a:off x="5791200" y="5807075"/>
            <a:ext cx="26193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Aeciospores</a:t>
            </a:r>
            <a:endParaRPr/>
          </a:p>
        </p:txBody>
      </p:sp>
      <p:cxnSp>
        <p:nvCxnSpPr>
          <p:cNvPr id="467" name="Google Shape;467;p32"/>
          <p:cNvCxnSpPr/>
          <p:nvPr/>
        </p:nvCxnSpPr>
        <p:spPr>
          <a:xfrm rot="10800000">
            <a:off x="6858000" y="5334000"/>
            <a:ext cx="0" cy="6096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68" name="Google Shape;468;p32"/>
          <p:cNvCxnSpPr/>
          <p:nvPr/>
        </p:nvCxnSpPr>
        <p:spPr>
          <a:xfrm flipH="1" rot="10800000">
            <a:off x="4114800" y="5181600"/>
            <a:ext cx="762000" cy="4572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69" name="Google Shape;469;p32"/>
          <p:cNvSpPr txBox="1"/>
          <p:nvPr/>
        </p:nvSpPr>
        <p:spPr>
          <a:xfrm>
            <a:off x="141325" y="5516550"/>
            <a:ext cx="428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Aecidiosporangium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5400"/>
              <a:buFont typeface="Arial Black"/>
              <a:buNone/>
            </a:pPr>
            <a:r>
              <a:rPr b="1" i="0" lang="en-US" sz="5400" u="none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Puccinia- Polymorphic fungi</a:t>
            </a:r>
            <a:endParaRPr/>
          </a:p>
        </p:txBody>
      </p:sp>
      <p:sp>
        <p:nvSpPr>
          <p:cNvPr id="476" name="Google Shape;476;p33"/>
          <p:cNvSpPr txBox="1"/>
          <p:nvPr>
            <p:ph idx="1" type="body"/>
          </p:nvPr>
        </p:nvSpPr>
        <p:spPr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Polymorphism: Various types of spores produced during life cycle according to hosts life cycle and climatic condition.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Known as Polymorphism.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Char char="■"/>
            </a:pPr>
            <a:r>
              <a:rPr b="1" i="0" lang="en-US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 shows polymorphism known as Polymorphic fungi.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otun03D" id="483" name="Google Shape;483;p34"/>
          <p:cNvPicPr preferRelativeResize="0"/>
          <p:nvPr/>
        </p:nvPicPr>
        <p:blipFill rotWithShape="1">
          <a:blip r:embed="rId3">
            <a:alphaModFix/>
          </a:blip>
          <a:srcRect b="2818" l="9184" r="9182" t="11206"/>
          <a:stretch/>
        </p:blipFill>
        <p:spPr>
          <a:xfrm>
            <a:off x="4362450" y="0"/>
            <a:ext cx="47815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tun03C" id="484" name="Google Shape;484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732" l="8508" r="7212" t="13029"/>
          <a:stretch/>
        </p:blipFill>
        <p:spPr>
          <a:xfrm>
            <a:off x="0" y="0"/>
            <a:ext cx="4510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4"/>
          <p:cNvSpPr txBox="1"/>
          <p:nvPr/>
        </p:nvSpPr>
        <p:spPr>
          <a:xfrm>
            <a:off x="1828800" y="2955925"/>
            <a:ext cx="5532437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 Black"/>
              <a:buNone/>
            </a:pPr>
            <a:r>
              <a:rPr b="1" i="0" lang="en-US" sz="400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Puccinia Life Cycle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gt_lifecycle" id="491" name="Google Shape;491;p35"/>
          <p:cNvPicPr preferRelativeResize="0"/>
          <p:nvPr/>
        </p:nvPicPr>
        <p:blipFill rotWithShape="1">
          <a:blip r:embed="rId3">
            <a:alphaModFix/>
          </a:blip>
          <a:srcRect b="2941" l="2499" r="2499" t="2940"/>
          <a:stretch/>
        </p:blipFill>
        <p:spPr>
          <a:xfrm>
            <a:off x="0" y="60325"/>
            <a:ext cx="9144000" cy="67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 txBox="1"/>
          <p:nvPr/>
        </p:nvSpPr>
        <p:spPr>
          <a:xfrm>
            <a:off x="2438400" y="2911475"/>
            <a:ext cx="33893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Puccinia life cycle</a:t>
            </a:r>
            <a:endParaRPr/>
          </a:p>
        </p:txBody>
      </p:sp>
      <p:sp>
        <p:nvSpPr>
          <p:cNvPr id="493" name="Google Shape;493;p35"/>
          <p:cNvSpPr txBox="1"/>
          <p:nvPr/>
        </p:nvSpPr>
        <p:spPr>
          <a:xfrm>
            <a:off x="2362200" y="2955925"/>
            <a:ext cx="3581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 Black"/>
              <a:buNone/>
            </a:pPr>
            <a:r>
              <a:rPr b="1" i="0" lang="en-US" sz="400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Puccinia Life Cycle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8a48982d4_0_51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400"/>
              <a:t>        </a:t>
            </a:r>
            <a:endParaRPr sz="6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400"/>
              <a:t>                </a:t>
            </a:r>
            <a:r>
              <a:rPr lang="en-US" sz="6400"/>
              <a:t>Thank You 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"/>
          <p:cNvSpPr txBox="1"/>
          <p:nvPr>
            <p:ph idx="1" type="subTitle"/>
          </p:nvPr>
        </p:nvSpPr>
        <p:spPr>
          <a:xfrm>
            <a:off x="0" y="304800"/>
            <a:ext cx="91440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b="1" i="0" lang="en-US" sz="5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r>
              <a:rPr b="0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182880" lvl="0" marL="176212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genus includes about 3000 species of these 147 has been reported from India.</a:t>
            </a:r>
            <a:endParaRPr/>
          </a:p>
          <a:p>
            <a:pPr indent="-182880" lvl="0" marL="176212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causes a rust disease - black stem rust of Wheat</a:t>
            </a:r>
            <a:r>
              <a:rPr b="0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 graminis</a:t>
            </a: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an obligate parasite.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heterocious parasite. 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life cycle on Wheat and on Barberry. 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Wheat is a primary host.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Barberry is a secondary or alternate host.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 txBox="1"/>
          <p:nvPr>
            <p:ph idx="1" type="body"/>
          </p:nvPr>
        </p:nvSpPr>
        <p:spPr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Spore-producing stages (0, I, II, III, IV) in their life cycles.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 graminis</a:t>
            </a: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 and I on barberry bushes (</a:t>
            </a: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Berberis vulgaris: </a:t>
            </a: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dicot)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and III on various grasses (monocot)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■"/>
            </a:pP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 on soil.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spp.org.uk/publications/molecular-plant-pathology/pathprofiles/images/pathprofile44-1.gif" id="245" name="Google Shape;245;p6"/>
          <p:cNvPicPr preferRelativeResize="0"/>
          <p:nvPr/>
        </p:nvPicPr>
        <p:blipFill rotWithShape="1">
          <a:blip r:embed="rId3">
            <a:alphaModFix/>
          </a:blip>
          <a:srcRect b="58074" l="0" r="51593" t="0"/>
          <a:stretch/>
        </p:blipFill>
        <p:spPr>
          <a:xfrm>
            <a:off x="0" y="1676400"/>
            <a:ext cx="43434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spp.org.uk/publications/molecular-plant-pathology/pathprofiles/images/pathprofile44-1.gif" id="246" name="Google Shape;246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9051" l="4637" r="2179" t="47507"/>
          <a:stretch/>
        </p:blipFill>
        <p:spPr>
          <a:xfrm>
            <a:off x="4267200" y="1676400"/>
            <a:ext cx="4800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>
            <a:off x="228600" y="228600"/>
            <a:ext cx="8686800" cy="781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 Black"/>
              </a:rPr>
              <a:t>Puccinia- Infected Plant Parts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>
            <p:ph idx="1" type="body"/>
          </p:nvPr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 cap="flat" cmpd="sng" w="9525">
            <a:solidFill>
              <a:srgbClr val="9900CC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Char char="■"/>
            </a:pPr>
            <a:r>
              <a:rPr b="0" i="0" lang="en-US" sz="5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Acediospores</a:t>
            </a:r>
            <a:r>
              <a:rPr b="0" i="0" lang="en-US" sz="5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geminates on Wheat stem or leaf to form binucleate, dikaryotic filamentous well developed, branched, intercellular mycelium.</a:t>
            </a:r>
            <a:endParaRPr/>
          </a:p>
        </p:txBody>
      </p:sp>
      <p:sp>
        <p:nvSpPr>
          <p:cNvPr id="254" name="Google Shape;254;p7"/>
          <p:cNvSpPr/>
          <p:nvPr/>
        </p:nvSpPr>
        <p:spPr>
          <a:xfrm>
            <a:off x="762000" y="133350"/>
            <a:ext cx="7467600" cy="1390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FFFF">
                    <a:alpha val="49803"/>
                  </a:srgbClr>
                </a:solidFill>
                <a:latin typeface="Arial Black"/>
              </a:rPr>
              <a:t>Stages on Wheat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Dikaryophase Reproduction:</a:t>
            </a:r>
            <a:r>
              <a:rPr b="0" i="0" lang="en-US" sz="4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4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Wheat </a:t>
            </a: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Puccinia</a:t>
            </a: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reproduces by (Asexual) sporulation. </a:t>
            </a:r>
            <a:b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spores are of two kinds:</a:t>
            </a:r>
            <a:b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(i)	Uridiospores (2N) 	Uridosporangium </a:t>
            </a:r>
            <a:b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(ii)	Telutospores (2N)	Telutosporangium</a:t>
            </a:r>
            <a:b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(iii) Basidio spores</a:t>
            </a:r>
            <a:r>
              <a:rPr b="1" i="0" lang="en-US" sz="4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swapna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Version">
    <vt:i4>1</vt:i4>
  </property>
</Properties>
</file>